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51206400" cy="32918400"/>
  <p:notesSz cx="6858000" cy="9144000"/>
  <p:defaultTextStyle>
    <a:defPPr>
      <a:defRPr lang="en-US"/>
    </a:defPPr>
    <a:lvl1pPr marL="0" algn="l" defTabSz="3364434" rtl="0" eaLnBrk="1" latinLnBrk="0" hangingPunct="1">
      <a:defRPr sz="6622" kern="1200">
        <a:solidFill>
          <a:schemeClr val="tx1"/>
        </a:solidFill>
        <a:latin typeface="+mn-lt"/>
        <a:ea typeface="+mn-ea"/>
        <a:cs typeface="+mn-cs"/>
      </a:defRPr>
    </a:lvl1pPr>
    <a:lvl2pPr marL="1682217" algn="l" defTabSz="3364434" rtl="0" eaLnBrk="1" latinLnBrk="0" hangingPunct="1">
      <a:defRPr sz="6622" kern="1200">
        <a:solidFill>
          <a:schemeClr val="tx1"/>
        </a:solidFill>
        <a:latin typeface="+mn-lt"/>
        <a:ea typeface="+mn-ea"/>
        <a:cs typeface="+mn-cs"/>
      </a:defRPr>
    </a:lvl2pPr>
    <a:lvl3pPr marL="3364434" algn="l" defTabSz="3364434" rtl="0" eaLnBrk="1" latinLnBrk="0" hangingPunct="1">
      <a:defRPr sz="6622" kern="1200">
        <a:solidFill>
          <a:schemeClr val="tx1"/>
        </a:solidFill>
        <a:latin typeface="+mn-lt"/>
        <a:ea typeface="+mn-ea"/>
        <a:cs typeface="+mn-cs"/>
      </a:defRPr>
    </a:lvl3pPr>
    <a:lvl4pPr marL="5046651" algn="l" defTabSz="3364434" rtl="0" eaLnBrk="1" latinLnBrk="0" hangingPunct="1">
      <a:defRPr sz="6622" kern="1200">
        <a:solidFill>
          <a:schemeClr val="tx1"/>
        </a:solidFill>
        <a:latin typeface="+mn-lt"/>
        <a:ea typeface="+mn-ea"/>
        <a:cs typeface="+mn-cs"/>
      </a:defRPr>
    </a:lvl4pPr>
    <a:lvl5pPr marL="6728869" algn="l" defTabSz="3364434" rtl="0" eaLnBrk="1" latinLnBrk="0" hangingPunct="1">
      <a:defRPr sz="6622" kern="1200">
        <a:solidFill>
          <a:schemeClr val="tx1"/>
        </a:solidFill>
        <a:latin typeface="+mn-lt"/>
        <a:ea typeface="+mn-ea"/>
        <a:cs typeface="+mn-cs"/>
      </a:defRPr>
    </a:lvl5pPr>
    <a:lvl6pPr marL="8411086" algn="l" defTabSz="3364434" rtl="0" eaLnBrk="1" latinLnBrk="0" hangingPunct="1">
      <a:defRPr sz="6622" kern="1200">
        <a:solidFill>
          <a:schemeClr val="tx1"/>
        </a:solidFill>
        <a:latin typeface="+mn-lt"/>
        <a:ea typeface="+mn-ea"/>
        <a:cs typeface="+mn-cs"/>
      </a:defRPr>
    </a:lvl6pPr>
    <a:lvl7pPr marL="10093303" algn="l" defTabSz="3364434" rtl="0" eaLnBrk="1" latinLnBrk="0" hangingPunct="1">
      <a:defRPr sz="6622" kern="1200">
        <a:solidFill>
          <a:schemeClr val="tx1"/>
        </a:solidFill>
        <a:latin typeface="+mn-lt"/>
        <a:ea typeface="+mn-ea"/>
        <a:cs typeface="+mn-cs"/>
      </a:defRPr>
    </a:lvl7pPr>
    <a:lvl8pPr marL="11775520" algn="l" defTabSz="3364434" rtl="0" eaLnBrk="1" latinLnBrk="0" hangingPunct="1">
      <a:defRPr sz="6622" kern="1200">
        <a:solidFill>
          <a:schemeClr val="tx1"/>
        </a:solidFill>
        <a:latin typeface="+mn-lt"/>
        <a:ea typeface="+mn-ea"/>
        <a:cs typeface="+mn-cs"/>
      </a:defRPr>
    </a:lvl8pPr>
    <a:lvl9pPr marL="13457737" algn="l" defTabSz="3364434" rtl="0" eaLnBrk="1" latinLnBrk="0" hangingPunct="1">
      <a:defRPr sz="662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8"/>
    <p:restoredTop sz="94747"/>
  </p:normalViewPr>
  <p:slideViewPr>
    <p:cSldViewPr snapToGrid="0" snapToObjects="1">
      <p:cViewPr>
        <p:scale>
          <a:sx n="30" d="100"/>
          <a:sy n="30" d="100"/>
        </p:scale>
        <p:origin x="-5280" y="-20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8E134-DAC4-4245-8478-F53B6F529E24}" type="datetimeFigureOut">
              <a:rPr lang="en-US" smtClean="0"/>
              <a:t>12/4/2016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7D46B-80E7-7942-BEF0-4CABCB300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884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0823" t="10069" r="26465" b="17642"/>
          <a:stretch/>
        </p:blipFill>
        <p:spPr>
          <a:xfrm>
            <a:off x="10129047" y="17763205"/>
            <a:ext cx="6400801" cy="457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014938" y="1382566"/>
            <a:ext cx="24398026" cy="1957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Avenir Black" charset="0"/>
                <a:ea typeface="Avenir Black" charset="0"/>
                <a:cs typeface="Avenir Black" charset="0"/>
              </a:rPr>
              <a:t>Health Facility Readiness and Facility-Based Delivery in Haiti</a:t>
            </a:r>
          </a:p>
          <a:p>
            <a:pPr algn="ctr"/>
            <a:r>
              <a:rPr lang="en-US" sz="5500" b="1" dirty="0">
                <a:latin typeface="Avenir Book" charset="0"/>
                <a:ea typeface="Avenir Book" charset="0"/>
                <a:cs typeface="Avenir Book" charset="0"/>
              </a:rPr>
              <a:t>Reed Sorensen and Christopher Kemp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87286" y="3909870"/>
            <a:ext cx="15855696" cy="7555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b="1" dirty="0">
                <a:latin typeface="Avenir Heavy" charset="0"/>
                <a:ea typeface="Avenir Heavy" charset="0"/>
                <a:cs typeface="Avenir Heavy" charset="0"/>
              </a:rPr>
              <a:t>Background</a:t>
            </a:r>
          </a:p>
          <a:p>
            <a:endParaRPr lang="en-US" sz="2800" b="1" dirty="0">
              <a:latin typeface="Avenir Book" charset="0"/>
              <a:ea typeface="Avenir Book" charset="0"/>
              <a:cs typeface="Avenir Book" charset="0"/>
            </a:endParaRPr>
          </a:p>
          <a:p>
            <a:pPr algn="just"/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Haiti has one of the </a:t>
            </a:r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world’s highest </a:t>
            </a:r>
            <a:r>
              <a:rPr lang="en-US" sz="2800" b="1" dirty="0">
                <a:latin typeface="Avenir Next" charset="0"/>
                <a:ea typeface="Avenir Next" charset="0"/>
                <a:cs typeface="Avenir Next" charset="0"/>
              </a:rPr>
              <a:t>maternal mortality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ratios. 380 women die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per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100,000 live births. Most of these deaths can be prevented through comprehensive pregnancy and delivery-related care. Nonetheless, use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of maternal health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services remains low.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Only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36% of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births take place in health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facilities. </a:t>
            </a:r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Increasing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use of </a:t>
            </a:r>
            <a:r>
              <a:rPr lang="en-US" sz="2800" b="1" dirty="0">
                <a:latin typeface="Avenir Next" charset="0"/>
                <a:ea typeface="Avenir Next" charset="0"/>
                <a:cs typeface="Avenir Next" charset="0"/>
              </a:rPr>
              <a:t>facility delivery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will be critical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for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Haiti to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reduce maternal mortality. </a:t>
            </a:r>
          </a:p>
          <a:p>
            <a:endParaRPr lang="en-US" sz="2800" dirty="0">
              <a:latin typeface="Avenir Next" charset="0"/>
              <a:ea typeface="Avenir Next" charset="0"/>
              <a:cs typeface="Avenir Next" charset="0"/>
            </a:endParaRPr>
          </a:p>
          <a:p>
            <a:pPr algn="just"/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D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emand-side factors like socioeconomic status and cultural norms are known to affect women’s propensity to deliver in health facilities. However, analyses of the role of supply-side factors like </a:t>
            </a:r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health facility quality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and </a:t>
            </a:r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access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 have been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constrained by limited data and methodological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challenges. </a:t>
            </a:r>
          </a:p>
          <a:p>
            <a:pPr algn="just"/>
            <a:endParaRPr lang="en-US" sz="2800" dirty="0">
              <a:latin typeface="Avenir Next" charset="0"/>
              <a:ea typeface="Avenir Next" charset="0"/>
              <a:cs typeface="Avenir Next" charset="0"/>
            </a:endParaRPr>
          </a:p>
          <a:p>
            <a:pPr algn="just"/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H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ousehold surveys offer information on population need and use of services. Facility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assessments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describe the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availability and quality of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services. The </a:t>
            </a:r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challenge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 is characterizing health service quality and </a:t>
            </a:r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linking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 facility data to household data. </a:t>
            </a:r>
            <a:endParaRPr lang="en-US" sz="2800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87286" y="11996700"/>
            <a:ext cx="1585569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b="1" dirty="0" smtClean="0">
                <a:latin typeface="Avenir Heavy" charset="0"/>
                <a:ea typeface="Avenir Heavy" charset="0"/>
                <a:cs typeface="Avenir Heavy" charset="0"/>
              </a:rPr>
              <a:t>Research Question</a:t>
            </a:r>
            <a:endParaRPr lang="en-US" sz="6500" b="1" dirty="0">
              <a:latin typeface="Avenir Heavy" charset="0"/>
              <a:ea typeface="Avenir Heavy" charset="0"/>
              <a:cs typeface="Avenir Heavy" charset="0"/>
            </a:endParaRPr>
          </a:p>
          <a:p>
            <a:endParaRPr lang="en-US" sz="2800" b="1" dirty="0">
              <a:latin typeface="Avenir Book" charset="0"/>
              <a:ea typeface="Avenir Book" charset="0"/>
              <a:cs typeface="Avenir Book" charset="0"/>
            </a:endParaRPr>
          </a:p>
          <a:p>
            <a:pPr algn="just"/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What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factors are associated with a woman’s decision to give birth in a health facility in Haiti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?</a:t>
            </a:r>
          </a:p>
          <a:p>
            <a:pPr algn="just"/>
            <a:endParaRPr lang="en-US" sz="2800" dirty="0" smtClean="0">
              <a:latin typeface="Avenir Next" charset="0"/>
              <a:ea typeface="Avenir Next" charset="0"/>
              <a:cs typeface="Avenir Next" charset="0"/>
            </a:endParaRPr>
          </a:p>
          <a:p>
            <a:pPr algn="just"/>
            <a:endParaRPr lang="en-US" sz="2800" dirty="0">
              <a:latin typeface="Avenir Next" charset="0"/>
              <a:ea typeface="Avenir Next" charset="0"/>
              <a:cs typeface="Avenir Next" charset="0"/>
            </a:endParaRPr>
          </a:p>
          <a:p>
            <a:pPr algn="just"/>
            <a:r>
              <a:rPr lang="en-US" sz="6500" dirty="0" smtClean="0">
                <a:latin typeface="Avenir Heavy" charset="0"/>
                <a:ea typeface="Avenir Heavy" charset="0"/>
                <a:cs typeface="Avenir Heavy" charset="0"/>
              </a:rPr>
              <a:t>Hypothesis</a:t>
            </a:r>
          </a:p>
          <a:p>
            <a:pPr algn="just"/>
            <a:endParaRPr lang="en-US" sz="2800" dirty="0">
              <a:latin typeface="Avenir Next" charset="0"/>
              <a:ea typeface="Avenir Next" charset="0"/>
              <a:cs typeface="Avenir Next" charset="0"/>
            </a:endParaRPr>
          </a:p>
          <a:p>
            <a:pPr algn="just"/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Giving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birth in a health facility is associated with the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readiness of nearby facilities to provide delivery-related services, controlling for wealth, education,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age, birth order and marital status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. </a:t>
            </a:r>
            <a:endParaRPr lang="en-US" sz="2800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87286" y="17484139"/>
            <a:ext cx="15855696" cy="497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b="1" dirty="0" smtClean="0">
                <a:latin typeface="Avenir Heavy" charset="0"/>
                <a:ea typeface="Avenir Heavy" charset="0"/>
                <a:cs typeface="Avenir Heavy" charset="0"/>
              </a:rPr>
              <a:t>Data</a:t>
            </a:r>
            <a:endParaRPr lang="en-US" sz="6500" b="1" dirty="0">
              <a:latin typeface="Avenir Heavy" charset="0"/>
              <a:ea typeface="Avenir Heavy" charset="0"/>
              <a:cs typeface="Avenir Heavy" charset="0"/>
            </a:endParaRPr>
          </a:p>
          <a:p>
            <a:endParaRPr lang="en-US" sz="2800" b="1" dirty="0">
              <a:latin typeface="Avenir Book" charset="0"/>
              <a:ea typeface="Avenir Book" charset="0"/>
              <a:cs typeface="Avenir Book" charset="0"/>
            </a:endParaRPr>
          </a:p>
          <a:p>
            <a:pPr algn="just"/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Haiti Demographic and Health Survey 2012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Birth location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Mother’s sociodemographic information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Household wealth index</a:t>
            </a:r>
            <a:endParaRPr lang="en-US" sz="2800" dirty="0">
              <a:latin typeface="Avenir Next" charset="0"/>
              <a:ea typeface="Avenir Next" charset="0"/>
              <a:cs typeface="Avenir Next" charset="0"/>
            </a:endParaRPr>
          </a:p>
          <a:p>
            <a:pPr algn="just"/>
            <a:endParaRPr lang="en-US" sz="2800" dirty="0" smtClean="0">
              <a:latin typeface="Avenir Next" charset="0"/>
              <a:ea typeface="Avenir Next" charset="0"/>
              <a:cs typeface="Avenir Next" charset="0"/>
            </a:endParaRPr>
          </a:p>
          <a:p>
            <a:pPr algn="just"/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Haiti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Service Provision Assessment 2013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Facility inventory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Provider training history</a:t>
            </a:r>
            <a:endParaRPr lang="en-US" sz="2800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87286" y="23216283"/>
            <a:ext cx="15855696" cy="7555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b="1" dirty="0" smtClean="0">
                <a:latin typeface="Avenir Heavy" charset="0"/>
                <a:ea typeface="Avenir Heavy" charset="0"/>
                <a:cs typeface="Avenir Heavy" charset="0"/>
              </a:rPr>
              <a:t>Methods</a:t>
            </a:r>
            <a:endParaRPr lang="en-US" sz="6500" b="1" dirty="0">
              <a:latin typeface="Avenir Heavy" charset="0"/>
              <a:ea typeface="Avenir Heavy" charset="0"/>
              <a:cs typeface="Avenir Heavy" charset="0"/>
            </a:endParaRPr>
          </a:p>
          <a:p>
            <a:endParaRPr lang="en-US" sz="2800" b="1" dirty="0">
              <a:latin typeface="Avenir Book" charset="0"/>
              <a:ea typeface="Avenir Book" charset="0"/>
              <a:cs typeface="Avenir Book" charset="0"/>
            </a:endParaRPr>
          </a:p>
          <a:p>
            <a:pPr algn="just"/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Summarize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health facility delivery-related service readiness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Create readiness summary score 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WHO Service Availability and Readiness </a:t>
            </a:r>
            <a:r>
              <a:rPr lang="en-US" sz="2800" dirty="0">
                <a:latin typeface="Avenir Next" charset="0"/>
                <a:ea typeface="Avenir Next" charset="0"/>
                <a:cs typeface="Avenir Next" charset="0"/>
              </a:rPr>
              <a:t>A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ssessment theoretical framework</a:t>
            </a:r>
          </a:p>
          <a:p>
            <a:pPr marL="457200" indent="-457200" algn="just">
              <a:buFontTx/>
              <a:buChar char="-"/>
            </a:pPr>
            <a:endParaRPr lang="en-US" sz="2800" dirty="0" smtClean="0">
              <a:latin typeface="Avenir Next" charset="0"/>
              <a:ea typeface="Avenir Next" charset="0"/>
              <a:cs typeface="Avenir Next" charset="0"/>
            </a:endParaRPr>
          </a:p>
          <a:p>
            <a:pPr algn="just"/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Describe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 women’s health service environment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Kernel Density Estimation estimates access to quality services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Health facility readiness scores decay over space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Rate of decay depends on facility type</a:t>
            </a:r>
          </a:p>
          <a:p>
            <a:pPr algn="just"/>
            <a:endParaRPr lang="en-US" sz="2800" dirty="0">
              <a:latin typeface="Avenir Next" charset="0"/>
              <a:ea typeface="Avenir Next" charset="0"/>
              <a:cs typeface="Avenir Next" charset="0"/>
            </a:endParaRPr>
          </a:p>
          <a:p>
            <a:pPr algn="just"/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Estimate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 association between service environment and facility-based birth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Logistic regression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Coefficients for socioeconomic status (PCA wealth &amp; education), age, birth order, marital status</a:t>
            </a:r>
          </a:p>
          <a:p>
            <a:pPr marL="457200" indent="-457200" algn="just">
              <a:buFontTx/>
              <a:buChar char="-"/>
            </a:pP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Bandwidth parameters for kernel density surface; separate estimates for hospitals and clinics</a:t>
            </a:r>
            <a:endParaRPr lang="en-US" sz="2800" dirty="0" smtClean="0">
              <a:latin typeface="Avenir Next" charset="0"/>
              <a:ea typeface="Avenir Next" charset="0"/>
              <a:cs typeface="Avenir Next" charset="0"/>
            </a:endParaRPr>
          </a:p>
          <a:p>
            <a:pPr algn="just"/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    </a:t>
            </a:r>
            <a:endParaRPr lang="en-US" sz="2800" b="1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909395" y="3909871"/>
            <a:ext cx="15855696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b="1" dirty="0" smtClean="0">
                <a:latin typeface="Avenir Heavy" charset="0"/>
                <a:ea typeface="Avenir Heavy" charset="0"/>
                <a:cs typeface="Avenir Heavy" charset="0"/>
              </a:rPr>
              <a:t>Results</a:t>
            </a:r>
            <a:endParaRPr lang="en-US" sz="6500" b="1" dirty="0">
              <a:latin typeface="Avenir Heavy" charset="0"/>
              <a:ea typeface="Avenir Heavy" charset="0"/>
              <a:cs typeface="Avenir Heavy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131504" y="23373526"/>
            <a:ext cx="15855696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b="1" dirty="0" smtClean="0">
                <a:latin typeface="Avenir Heavy" charset="0"/>
                <a:ea typeface="Avenir Heavy" charset="0"/>
                <a:cs typeface="Avenir Heavy" charset="0"/>
              </a:rPr>
              <a:t>Discussion</a:t>
            </a:r>
            <a:endParaRPr lang="en-US" sz="6500" b="1" dirty="0">
              <a:latin typeface="Avenir Heavy" charset="0"/>
              <a:ea typeface="Avenir Heavy" charset="0"/>
              <a:cs typeface="Avenir Heavy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9258353"/>
              </p:ext>
            </p:extLst>
          </p:nvPr>
        </p:nvGraphicFramePr>
        <p:xfrm>
          <a:off x="17909395" y="5663890"/>
          <a:ext cx="15428979" cy="4251960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9461647"/>
                <a:gridCol w="3291840"/>
                <a:gridCol w="2675492"/>
              </a:tblGrid>
              <a:tr h="328596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Factor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Clinics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Hospitals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</a:tr>
              <a:tr h="328596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N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295</a:t>
                      </a:r>
                      <a:endParaRPr lang="is-IS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94</a:t>
                      </a:r>
                      <a:endParaRPr lang="cs-CZ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</a:tr>
              <a:tr h="328596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Managing Authority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</a:tr>
              <a:tr h="328596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Government/Public</a:t>
                      </a:r>
                      <a:endParaRPr lang="en-US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154 (52.20%)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41 (43.62%)</a:t>
                      </a:r>
                      <a:endParaRPr lang="mr-IN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</a:tr>
              <a:tr h="328596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NGO/Private Not for Profit</a:t>
                      </a:r>
                      <a:endParaRPr lang="en-US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34 (11.53%)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13 (13.83%)</a:t>
                      </a:r>
                      <a:endParaRPr lang="mr-IN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</a:tr>
              <a:tr h="328596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Private for Profit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35 (11.86%)</a:t>
                      </a:r>
                      <a:endParaRPr lang="mr-IN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30 (31.91%)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</a:tr>
              <a:tr h="328596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Mission/Faith-Based</a:t>
                      </a:r>
                      <a:endParaRPr lang="en-US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72 (24.41%)</a:t>
                      </a:r>
                      <a:endParaRPr lang="is-IS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10 (10.64%)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</a:tr>
              <a:tr h="328596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Rural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220 (74.58%)</a:t>
                      </a:r>
                      <a:endParaRPr lang="mr-IN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18 (19.15%)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</a:tr>
              <a:tr h="328596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Delivery Readiness Score, </a:t>
                      </a:r>
                      <a:r>
                        <a:rPr lang="en-US" sz="2800" b="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mean (SD)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31.59 (9.89)</a:t>
                      </a:r>
                      <a:endParaRPr lang="mr-IN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45.48 (8.41)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45720" marR="45720" marB="0" anchor="b"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7909395" y="5092432"/>
            <a:ext cx="79700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Table 1: Facility Descriptive Statistics 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(n=389)</a:t>
            </a:r>
            <a:endParaRPr lang="en-US" sz="2800" b="1" dirty="0">
              <a:latin typeface="Avenir Next" charset="0"/>
              <a:ea typeface="Avenir Next" charset="0"/>
              <a:cs typeface="Avenir Next" charset="0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9960628"/>
              </p:ext>
            </p:extLst>
          </p:nvPr>
        </p:nvGraphicFramePr>
        <p:xfrm>
          <a:off x="17909395" y="10860830"/>
          <a:ext cx="15428979" cy="5273040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8973965"/>
                <a:gridCol w="3749040"/>
                <a:gridCol w="2705974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Factor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1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Non-Facility Birth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1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Facility Birth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N</a:t>
                      </a:r>
                      <a:endParaRPr lang="en-US" sz="2800" b="1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1252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739</a:t>
                      </a: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Mother's Age, </a:t>
                      </a:r>
                      <a:r>
                        <a:rPr lang="en-US" sz="2800" b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years,</a:t>
                      </a:r>
                      <a:r>
                        <a:rPr lang="en-US" sz="2800" b="0" u="none" strike="noStrike" baseline="0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</a:t>
                      </a:r>
                      <a:r>
                        <a:rPr lang="en-US" sz="2800" b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mean </a:t>
                      </a:r>
                      <a:r>
                        <a:rPr lang="en-US" sz="2800" b="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(SD)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27.70 (7.20)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26.84 (6.42)</a:t>
                      </a: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Mother Married</a:t>
                      </a:r>
                      <a:endParaRPr lang="en-US" sz="2800" b="1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915 (73.08%)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510 (69.01%)</a:t>
                      </a: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Mother's Education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280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None</a:t>
                      </a:r>
                      <a:endParaRPr lang="de-DE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324 (25.88%)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65 (8.80%)</a:t>
                      </a: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Primary</a:t>
                      </a:r>
                      <a:endParaRPr lang="en-US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680 (54.31%)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251 (33.96%)</a:t>
                      </a: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Secondary</a:t>
                      </a:r>
                      <a:endParaRPr lang="en-US" sz="2800" b="0" i="0" u="none" strike="noStrike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247 (19.73%)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366 (49.53%)</a:t>
                      </a: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Higher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1 (0.08%)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57 (7.71%)</a:t>
                      </a: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Household Wealth Index, </a:t>
                      </a:r>
                      <a:r>
                        <a:rPr lang="en-US" sz="2800" b="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mean (SD)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-5.14 (6.49)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3.51 (9.61)</a:t>
                      </a: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Birth Order, </a:t>
                      </a:r>
                      <a:r>
                        <a:rPr lang="en-US" sz="2800" b="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mean (SD)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3.39 (2.38)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2.23 (1.74)</a:t>
                      </a: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Readiness Access KDE, </a:t>
                      </a:r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mean (SD)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800" b="0" i="0" u="none" strike="noStrike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4.30 (10.31)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b="0" i="0" u="none" strike="noStrike" dirty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10.64 (15.57)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7909394" y="10310604"/>
            <a:ext cx="7806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Table 2: Birth Descriptive Statistics (</a:t>
            </a:r>
            <a:r>
              <a:rPr lang="en-US" sz="2800" dirty="0" smtClean="0">
                <a:latin typeface="Avenir Next" charset="0"/>
                <a:ea typeface="Avenir Next" charset="0"/>
                <a:cs typeface="Avenir Next" charset="0"/>
              </a:rPr>
              <a:t>n=1991)</a:t>
            </a:r>
            <a:endParaRPr lang="en-US" sz="2800" b="1" dirty="0"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8303" y="4327463"/>
            <a:ext cx="10770349" cy="1074521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4131504" y="3979120"/>
            <a:ext cx="15855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Figure 1: Predicted Probability of Facility Delivery by Access to Quality Services and SES</a:t>
            </a:r>
            <a:endParaRPr lang="en-US" sz="2800" b="1" dirty="0">
              <a:latin typeface="Avenir Next" charset="0"/>
              <a:ea typeface="Avenir Next" charset="0"/>
              <a:cs typeface="Avenir Next" charset="0"/>
            </a:endParaRP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821203"/>
              </p:ext>
            </p:extLst>
          </p:nvPr>
        </p:nvGraphicFramePr>
        <p:xfrm>
          <a:off x="17909394" y="17104165"/>
          <a:ext cx="15428979" cy="4833620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8973965"/>
                <a:gridCol w="3749040"/>
                <a:gridCol w="2705974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Parameter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1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Point Estimate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1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SE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190500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800" b="1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Logistic</a:t>
                      </a:r>
                      <a:r>
                        <a:rPr lang="en-US" sz="2800" b="1" i="0" u="none" strike="noStrike" baseline="0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Regression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is-I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uk-UA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baseline="0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</a:t>
                      </a:r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Constant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-</a:t>
                      </a:r>
                      <a:r>
                        <a:rPr lang="is-I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1.259</a:t>
                      </a:r>
                      <a:endParaRPr lang="is-I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0.253</a:t>
                      </a:r>
                      <a:endParaRPr lang="uk-UA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Age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0.033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0.012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Married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0.016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0.122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Socioeconomic Status PCA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0.890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0.059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Birth Order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-</a:t>
                      </a:r>
                      <a:r>
                        <a:rPr lang="en-U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0.220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0.045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</a:t>
                      </a:r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Readiness</a:t>
                      </a:r>
                      <a:r>
                        <a:rPr lang="en-US" sz="2800" b="0" i="0" u="none" strike="noStrike" baseline="0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Access KDE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0.012</a:t>
                      </a:r>
                      <a:endParaRPr lang="is-I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0.005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190500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2800" b="1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Kernel Density Estimation</a:t>
                      </a:r>
                      <a:endParaRPr lang="en-US" sz="2800" b="1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is-I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27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</a:t>
                      </a:r>
                      <a:r>
                        <a:rPr lang="el-GR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σ</a:t>
                      </a:r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(Hospitals)</a:t>
                      </a:r>
                      <a:endParaRPr lang="en-U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1.100</a:t>
                      </a:r>
                      <a:endParaRPr lang="is-I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0.547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  <a:tr h="190500">
                <a:tc>
                  <a:txBody>
                    <a:bodyPr/>
                    <a:lstStyle/>
                    <a:p>
                      <a:pPr marL="0" marR="0" indent="0" algn="l" defTabSz="384048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  </a:t>
                      </a:r>
                      <a:r>
                        <a:rPr lang="el-GR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σ</a:t>
                      </a:r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 (Clinics)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0.356</a:t>
                      </a:r>
                      <a:endParaRPr lang="is-IS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 smtClean="0">
                          <a:effectLst/>
                          <a:latin typeface="Avenir Next" charset="0"/>
                          <a:ea typeface="Avenir Next" charset="0"/>
                          <a:cs typeface="Avenir Next" charset="0"/>
                        </a:rPr>
                        <a:t>3.968</a:t>
                      </a:r>
                      <a:endParaRPr lang="mr-IN" sz="2800" b="0" i="0" u="none" strike="noStrike" dirty="0">
                        <a:effectLst/>
                        <a:latin typeface="Avenir Next" charset="0"/>
                        <a:ea typeface="Avenir Next" charset="0"/>
                        <a:cs typeface="Avenir Next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17909393" y="16553939"/>
            <a:ext cx="8322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venir Next" charset="0"/>
                <a:ea typeface="Avenir Next" charset="0"/>
                <a:cs typeface="Avenir Next" charset="0"/>
              </a:rPr>
              <a:t>Table 3: Maximum Likelihood Model Estimates</a:t>
            </a:r>
            <a:endParaRPr lang="en-US" sz="2800" b="1" dirty="0"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37" t="17134" r="30308" b="8492"/>
          <a:stretch/>
        </p:blipFill>
        <p:spPr>
          <a:xfrm>
            <a:off x="18069827" y="23535672"/>
            <a:ext cx="8347188" cy="753282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8913642" y="22385285"/>
            <a:ext cx="12970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Distance decay in access to delivery-ready facilities</a:t>
            </a:r>
            <a:endParaRPr lang="en-US" sz="48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" t="12327" r="4924" b="282"/>
          <a:stretch/>
        </p:blipFill>
        <p:spPr>
          <a:xfrm>
            <a:off x="37083999" y="14582275"/>
            <a:ext cx="9363645" cy="863400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6"/>
          <a:srcRect l="872" t="12520"/>
          <a:stretch/>
        </p:blipFill>
        <p:spPr>
          <a:xfrm>
            <a:off x="26943861" y="23958279"/>
            <a:ext cx="6821230" cy="720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00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</TotalTime>
  <Words>637</Words>
  <Application>Microsoft Office PowerPoint</Application>
  <PresentationFormat>Custom</PresentationFormat>
  <Paragraphs>138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Avenir Black</vt:lpstr>
      <vt:lpstr>Avenir Book</vt:lpstr>
      <vt:lpstr>Avenir Heavy</vt:lpstr>
      <vt:lpstr>Avenir Next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G. Kemp</dc:creator>
  <cp:lastModifiedBy>Reed Sorenson</cp:lastModifiedBy>
  <cp:revision>32</cp:revision>
  <dcterms:created xsi:type="dcterms:W3CDTF">2016-12-02T04:32:41Z</dcterms:created>
  <dcterms:modified xsi:type="dcterms:W3CDTF">2016-12-05T04:25:23Z</dcterms:modified>
</cp:coreProperties>
</file>

<file path=docProps/thumbnail.jpeg>
</file>